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85" r:id="rId2"/>
    <p:sldId id="388" r:id="rId3"/>
    <p:sldId id="386" r:id="rId4"/>
    <p:sldId id="281" r:id="rId5"/>
    <p:sldId id="387" r:id="rId6"/>
    <p:sldId id="354" r:id="rId7"/>
    <p:sldId id="391" r:id="rId8"/>
    <p:sldId id="390" r:id="rId9"/>
    <p:sldId id="392" r:id="rId10"/>
    <p:sldId id="384" r:id="rId11"/>
    <p:sldId id="356" r:id="rId12"/>
    <p:sldId id="305" r:id="rId13"/>
    <p:sldId id="362" r:id="rId14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AAC0"/>
    <a:srgbClr val="6E779A"/>
    <a:srgbClr val="FDFAE2"/>
    <a:srgbClr val="F7D097"/>
    <a:srgbClr val="773D22"/>
    <a:srgbClr val="F8974E"/>
    <a:srgbClr val="87818D"/>
    <a:srgbClr val="F1B051"/>
    <a:srgbClr val="AE2E51"/>
    <a:srgbClr val="CAE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5" d="100"/>
          <a:sy n="65" d="100"/>
        </p:scale>
        <p:origin x="90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2020. 09. 09.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939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2020. 09. 09.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159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2020. 09. 09.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1760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2020. 09. 09.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28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2020. 09. 09.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12766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2020. 09. 09.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341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2020. 09. 09.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7771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2020. 09. 09.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972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2020. 09. 09.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062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2020. 09. 09.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596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2020. 09. 09.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458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2020. 09. 09.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641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2020. 09. 09.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531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2020. 09. 09.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932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2020. 09. 09.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485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2020. 09. 09.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572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2020. 09. 09.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youtube.com/watch?v=4vbwahFTjH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wps.com/download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youtube.com/watch?v=J59kZMWIpoQ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s://hu.wikipedia.org/wiki/Fresk%C3%B3" TargetMode="External"/><Relationship Id="rId7" Type="http://schemas.openxmlformats.org/officeDocument/2006/relationships/image" Target="../media/image11.emf"/><Relationship Id="rId2" Type="http://schemas.openxmlformats.org/officeDocument/2006/relationships/hyperlink" Target="https://hu.wikipedia.org/wiki/Michelangelo_Buonarroti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u.wikipedia.org/wiki/A_Sixtus-k%C3%A1polna_mennyezetfresk%C3%B3ja" TargetMode="External"/><Relationship Id="rId5" Type="http://schemas.openxmlformats.org/officeDocument/2006/relationships/hyperlink" Target="https://hu.wikipedia.org/wiki/Sixtus-k%C3%A1polna" TargetMode="External"/><Relationship Id="rId4" Type="http://schemas.openxmlformats.org/officeDocument/2006/relationships/hyperlink" Target="https://hu.wikipedia.org/wiki/Vatik%C3%A1n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" y="0"/>
            <a:ext cx="12192001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624014" y="872066"/>
            <a:ext cx="1965854" cy="1024467"/>
          </a:xfrm>
        </p:spPr>
        <p:txBody>
          <a:bodyPr/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lcím 3"/>
          <p:cNvSpPr txBox="1">
            <a:spLocks noGrp="1"/>
          </p:cNvSpPr>
          <p:nvPr>
            <p:ph type="subTitle" idx="1"/>
          </p:nvPr>
        </p:nvSpPr>
        <p:spPr>
          <a:xfrm>
            <a:off x="809897" y="5199017"/>
            <a:ext cx="45941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Áldás, Békesség!</a:t>
            </a:r>
            <a:endParaRPr lang="hu-HU" sz="4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llipszis 5"/>
          <p:cNvSpPr/>
          <p:nvPr/>
        </p:nvSpPr>
        <p:spPr>
          <a:xfrm>
            <a:off x="203684" y="119378"/>
            <a:ext cx="3101219" cy="1505376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kép forrása: Saját fotó.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llusztráció Istenről, gyermek aszfaltrajz, 2020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90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76278" y="2973602"/>
            <a:ext cx="6426925" cy="2817598"/>
          </a:xfrm>
          <a:gradFill flip="none" rotWithShape="1">
            <a:gsLst>
              <a:gs pos="0">
                <a:schemeClr val="bg2">
                  <a:lumMod val="75000"/>
                  <a:tint val="66000"/>
                  <a:satMod val="160000"/>
                </a:schemeClr>
              </a:gs>
              <a:gs pos="50000">
                <a:schemeClr val="bg2">
                  <a:lumMod val="75000"/>
                  <a:tint val="44500"/>
                  <a:satMod val="160000"/>
                </a:schemeClr>
              </a:gs>
              <a:gs pos="100000">
                <a:schemeClr val="bg2">
                  <a:lumMod val="75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Miközben </a:t>
            </a:r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a dalt hallgatod, gondolkozz el ezen a kérdésen: </a:t>
            </a:r>
          </a:p>
          <a:p>
            <a:pPr marL="0" indent="0">
              <a:buNone/>
            </a:pPr>
            <a:r>
              <a:rPr lang="hu-HU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Hogyan kerülhetünk Istennel közeli kapcsolatba?</a:t>
            </a:r>
          </a:p>
          <a:p>
            <a:pPr marL="0" indent="0">
              <a:buNone/>
            </a:pPr>
            <a:r>
              <a:rPr lang="hu-HU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Mit kell tennem ezért?</a:t>
            </a:r>
          </a:p>
          <a:p>
            <a:pPr marL="0" indent="0">
              <a:buNone/>
            </a:pPr>
            <a:endParaRPr lang="hu-HU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2169517" y="1773064"/>
            <a:ext cx="51326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sz="2200" dirty="0"/>
          </a:p>
        </p:txBody>
      </p:sp>
      <p:sp>
        <p:nvSpPr>
          <p:cNvPr id="11" name="Téglalap 10"/>
          <p:cNvSpPr/>
          <p:nvPr/>
        </p:nvSpPr>
        <p:spPr>
          <a:xfrm>
            <a:off x="6096000" y="1497509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hu-H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églalapbuborék 13"/>
          <p:cNvSpPr/>
          <p:nvPr/>
        </p:nvSpPr>
        <p:spPr>
          <a:xfrm>
            <a:off x="6353870" y="1604709"/>
            <a:ext cx="5249333" cy="984068"/>
          </a:xfrm>
          <a:prstGeom prst="wedgeRectCallou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Innen elindítható a videó! </a:t>
            </a:r>
          </a:p>
        </p:txBody>
      </p:sp>
      <p:sp>
        <p:nvSpPr>
          <p:cNvPr id="4" name="Téglalap 3"/>
          <p:cNvSpPr/>
          <p:nvPr/>
        </p:nvSpPr>
        <p:spPr>
          <a:xfrm>
            <a:off x="5765075" y="2699242"/>
            <a:ext cx="6096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hu-H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23" y="2510714"/>
            <a:ext cx="3897314" cy="40208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1545" y="234290"/>
            <a:ext cx="1669528" cy="16742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églalap 5"/>
          <p:cNvSpPr/>
          <p:nvPr/>
        </p:nvSpPr>
        <p:spPr>
          <a:xfrm>
            <a:off x="1484511" y="426613"/>
            <a:ext cx="7262330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Nézzük meg együtt a következő videóklipet! 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9678" y="4852229"/>
            <a:ext cx="1540594" cy="15319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907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4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94275" y="333341"/>
            <a:ext cx="8911687" cy="973549"/>
          </a:xfr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18900000" scaled="1"/>
            <a:tileRect/>
          </a:gra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Gondolkozz!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5645" y="4901408"/>
            <a:ext cx="1383912" cy="137171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925" y="4948428"/>
            <a:ext cx="5346655" cy="15302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5603" y="4415931"/>
            <a:ext cx="2969009" cy="19752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6565" y="293403"/>
            <a:ext cx="1543851" cy="15223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Lekerekített téglalap 7"/>
          <p:cNvSpPr/>
          <p:nvPr/>
        </p:nvSpPr>
        <p:spPr>
          <a:xfrm>
            <a:off x="1227124" y="2213586"/>
            <a:ext cx="8645987" cy="103906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hu-HU" sz="32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tanultál ma?</a:t>
            </a:r>
          </a:p>
        </p:txBody>
      </p:sp>
    </p:spTree>
    <p:extLst>
      <p:ext uri="{BB962C8B-B14F-4D97-AF65-F5344CB8AC3E}">
        <p14:creationId xmlns:p14="http://schemas.microsoft.com/office/powerpoint/2010/main" val="316198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ercs függőlegesen 1"/>
          <p:cNvSpPr/>
          <p:nvPr/>
        </p:nvSpPr>
        <p:spPr>
          <a:xfrm>
            <a:off x="1849168" y="315249"/>
            <a:ext cx="7732085" cy="6230983"/>
          </a:xfrm>
          <a:prstGeom prst="verticalScroll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300" i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3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</a:t>
            </a: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Atyánk, aki a mennyekben vagy, szenteltessék meg a te neved,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jöjjön el a te országod, legyen meg a te akaratod, amint a mennyben, úgy a földön is;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Mindennapi </a:t>
            </a: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kenyerünket add meg nekünk ma,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bocsásd meg vétkeinket, miképpen mi is megbocsátunk az ellenünk vétkezőknek;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</a:t>
            </a: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 </a:t>
            </a:r>
            <a:r>
              <a:rPr lang="hu-HU" sz="23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vígy</a:t>
            </a:r>
            <a:r>
              <a:rPr lang="hu-HU" sz="23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minket kísértésbe, de szabadíts meg a gonosztól;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Mert </a:t>
            </a: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tied az ország, a hatalom és a dicsőség mindörökké.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Ámen.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(Mt 6,9-13)</a:t>
            </a:r>
          </a:p>
        </p:txBody>
      </p:sp>
      <p:pic>
        <p:nvPicPr>
          <p:cNvPr id="4" name="Kép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68509" y="1724064"/>
            <a:ext cx="2100371" cy="18682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Szabályos ötszög 2"/>
          <p:cNvSpPr/>
          <p:nvPr/>
        </p:nvSpPr>
        <p:spPr>
          <a:xfrm>
            <a:off x="8961541" y="3304780"/>
            <a:ext cx="2986887" cy="2630813"/>
          </a:xfrm>
          <a:prstGeom prst="pentagon">
            <a:avLst/>
          </a:prstGeom>
          <a:solidFill>
            <a:schemeClr val="accent1">
              <a:lumMod val="7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u-HU" sz="2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Mondjuk el közösen az Úri imádságot!</a:t>
            </a:r>
            <a:endParaRPr lang="hu-HU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37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64445" y="4761132"/>
            <a:ext cx="6230652" cy="18411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6956" y="711008"/>
            <a:ext cx="6096528" cy="1072989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2602078" y="2272590"/>
            <a:ext cx="6711406" cy="169277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„Hit </a:t>
            </a: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nélkül pedig senki sem lehet kedves Isten előtt, mert aki az Istenhez járul, annak hinnie kell, hogy ő van, és megjutalmazza azokat, akik őt </a:t>
            </a:r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keresik</a:t>
            </a:r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.” </a:t>
            </a:r>
            <a:r>
              <a:rPr lang="hu-HU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Zsid</a:t>
            </a:r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11,6.</a:t>
            </a:r>
            <a:endParaRPr lang="hu-H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53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116492" y="336244"/>
            <a:ext cx="7194542" cy="1280890"/>
          </a:xfrm>
          <a:solidFill>
            <a:schemeClr val="accent2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hittanóra elején imádkozzunk!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2587" y="1402079"/>
            <a:ext cx="4742353" cy="48406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1034" y="4084605"/>
            <a:ext cx="2194750" cy="21581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923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0" y="-29156"/>
            <a:ext cx="12192000" cy="830997"/>
          </a:xfrm>
          <a:prstGeom prst="rect">
            <a:avLst/>
          </a:prstGeom>
          <a:solidFill>
            <a:srgbClr val="CAEBF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800" dirty="0" smtClean="0">
                <a:solidFill>
                  <a:srgbClr val="AE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Kicsoda Isten</a:t>
            </a:r>
            <a:r>
              <a:rPr lang="hu-HU" sz="4800" dirty="0">
                <a:solidFill>
                  <a:srgbClr val="AE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hu-HU" sz="4800" dirty="0" smtClean="0">
                <a:solidFill>
                  <a:srgbClr val="AE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000" dirty="0" smtClean="0">
                <a:solidFill>
                  <a:srgbClr val="AE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kumimoji="0" lang="hu-HU" sz="3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7824029" y="3256571"/>
            <a:ext cx="4247787" cy="3416320"/>
          </a:xfrm>
          <a:prstGeom prst="rect">
            <a:avLst/>
          </a:prstGeom>
          <a:noFill/>
          <a:ln w="47625">
            <a:gradFill>
              <a:gsLst>
                <a:gs pos="0">
                  <a:srgbClr val="AE2E5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2400" b="1" dirty="0">
              <a:solidFill>
                <a:srgbClr val="AE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Fontos</a:t>
            </a:r>
            <a:r>
              <a:rPr kumimoji="0" lang="hu-HU" sz="2400" b="1" i="0" u="none" strike="noStrike" kern="1200" cap="none" spc="0" normalizeH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technikai információ:</a:t>
            </a:r>
            <a:endParaRPr kumimoji="0" lang="hu-HU" sz="2400" b="1" i="0" u="none" strike="noStrike" kern="1200" cap="none" spc="0" normalizeH="0" baseline="0" noProof="0" dirty="0" smtClean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 smtClean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b="1" dirty="0" smtClean="0">
                <a:solidFill>
                  <a:srgbClr val="AE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PPT-t diavetítésben érdemes nézni, mert akkor a linkek egyszerű kattintásra is működnek!</a:t>
            </a:r>
            <a:endParaRPr kumimoji="0" lang="hu-HU" sz="2400" b="1" i="0" u="none" strike="noStrike" kern="1200" cap="none" spc="0" normalizeH="0" baseline="0" noProof="0" dirty="0" smtClean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Lekerekített téglalap 1"/>
          <p:cNvSpPr/>
          <p:nvPr/>
        </p:nvSpPr>
        <p:spPr>
          <a:xfrm>
            <a:off x="206801" y="801841"/>
            <a:ext cx="3991350" cy="144614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hu-HU" sz="2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mai óra témája:</a:t>
            </a:r>
          </a:p>
          <a:p>
            <a:pPr lvl="0" algn="ctr">
              <a:defRPr/>
            </a:pPr>
            <a:r>
              <a:rPr lang="hu-HU" sz="2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tudhatunk Istenről?</a:t>
            </a:r>
            <a:endParaRPr lang="hu-HU" sz="2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324299" y="5103231"/>
            <a:ext cx="7301753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  <a:latin typeface="Helvetica Neue"/>
              </a:rPr>
              <a:t>Javaslat: </a:t>
            </a:r>
            <a:r>
              <a:rPr lang="hu-HU" sz="2400" dirty="0">
                <a:solidFill>
                  <a:schemeClr val="accent6">
                    <a:lumMod val="50000"/>
                  </a:schemeClr>
                </a:solidFill>
                <a:latin typeface="Helvetica Neue"/>
              </a:rPr>
              <a:t>A</a:t>
            </a:r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  <a:latin typeface="Helvetica Neue"/>
              </a:rPr>
              <a:t> </a:t>
            </a:r>
            <a:r>
              <a:rPr lang="hu-HU" sz="2400" dirty="0">
                <a:solidFill>
                  <a:schemeClr val="accent6">
                    <a:lumMod val="50000"/>
                  </a:schemeClr>
                </a:solidFill>
                <a:latin typeface="Helvetica Neue"/>
              </a:rPr>
              <a:t>PPT fájlok megjelenítéséhez használják a WPS Office ingyenes verzióját </a:t>
            </a:r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  <a:latin typeface="Helvetica Neue"/>
              </a:rPr>
              <a:t>(Letölthető </a:t>
            </a:r>
            <a:r>
              <a:rPr lang="hu-HU" sz="2400" dirty="0">
                <a:solidFill>
                  <a:schemeClr val="accent6">
                    <a:lumMod val="50000"/>
                  </a:schemeClr>
                </a:solidFill>
                <a:latin typeface="Helvetica Neue"/>
              </a:rPr>
              <a:t>innen: </a:t>
            </a:r>
            <a:r>
              <a:rPr lang="hu-HU" sz="2400" dirty="0">
                <a:solidFill>
                  <a:schemeClr val="accent6">
                    <a:lumMod val="50000"/>
                  </a:schemeClr>
                </a:solidFill>
                <a:latin typeface="Helvetica Neue"/>
                <a:hlinkClick r:id="rId2"/>
              </a:rPr>
              <a:t>WPS Office letöltések</a:t>
            </a:r>
            <a:r>
              <a:rPr lang="hu-HU" sz="2400" dirty="0">
                <a:solidFill>
                  <a:schemeClr val="accent6">
                    <a:lumMod val="50000"/>
                  </a:schemeClr>
                </a:solidFill>
                <a:latin typeface="Helvetica Neue"/>
              </a:rPr>
              <a:t> </a:t>
            </a:r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  <a:latin typeface="Helvetica Neue"/>
              </a:rPr>
              <a:t>). Az alkalmazás </a:t>
            </a:r>
            <a:r>
              <a:rPr lang="hu-HU" sz="2400" dirty="0">
                <a:solidFill>
                  <a:schemeClr val="accent6">
                    <a:lumMod val="50000"/>
                  </a:schemeClr>
                </a:solidFill>
                <a:latin typeface="Helvetica Neue"/>
              </a:rPr>
              <a:t>elérhető Windows-</a:t>
            </a:r>
            <a:r>
              <a:rPr lang="hu-HU" sz="2400" dirty="0" err="1">
                <a:solidFill>
                  <a:schemeClr val="accent6">
                    <a:lumMod val="50000"/>
                  </a:schemeClr>
                </a:solidFill>
                <a:latin typeface="Helvetica Neue"/>
              </a:rPr>
              <a:t>os</a:t>
            </a:r>
            <a:r>
              <a:rPr lang="hu-HU" sz="2400" dirty="0">
                <a:solidFill>
                  <a:schemeClr val="accent6">
                    <a:lumMod val="50000"/>
                  </a:schemeClr>
                </a:solidFill>
                <a:latin typeface="Helvetica Neue"/>
              </a:rPr>
              <a:t> és </a:t>
            </a:r>
            <a:r>
              <a:rPr lang="hu-HU" sz="2400" dirty="0" err="1">
                <a:solidFill>
                  <a:schemeClr val="accent6">
                    <a:lumMod val="50000"/>
                  </a:schemeClr>
                </a:solidFill>
                <a:latin typeface="Helvetica Neue"/>
              </a:rPr>
              <a:t>Android-os</a:t>
            </a:r>
            <a:r>
              <a:rPr lang="hu-HU" sz="2400" dirty="0">
                <a:solidFill>
                  <a:schemeClr val="accent6">
                    <a:lumMod val="50000"/>
                  </a:schemeClr>
                </a:solidFill>
                <a:latin typeface="Helvetica Neue"/>
              </a:rPr>
              <a:t> platformokra </a:t>
            </a:r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  <a:latin typeface="Helvetica Neue"/>
              </a:rPr>
              <a:t>is</a:t>
            </a:r>
            <a:r>
              <a:rPr lang="hu-HU" sz="2400" dirty="0">
                <a:solidFill>
                  <a:schemeClr val="accent6">
                    <a:lumMod val="50000"/>
                  </a:schemeClr>
                </a:solidFill>
                <a:latin typeface="Helvetica Neue"/>
              </a:rPr>
              <a:t>!</a:t>
            </a:r>
            <a:endParaRPr lang="hu-H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0903" y="2367829"/>
            <a:ext cx="3927262" cy="261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74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482633" y="578889"/>
            <a:ext cx="9137470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Beszélgessünk!</a:t>
            </a:r>
          </a:p>
        </p:txBody>
      </p:sp>
      <p:sp>
        <p:nvSpPr>
          <p:cNvPr id="2" name="Ellipszis 1"/>
          <p:cNvSpPr/>
          <p:nvPr/>
        </p:nvSpPr>
        <p:spPr>
          <a:xfrm>
            <a:off x="8023215" y="2203260"/>
            <a:ext cx="3487783" cy="30823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hu-HU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Mondd el, mit tudsz </a:t>
            </a:r>
            <a:r>
              <a:rPr lang="hu-HU" sz="25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u-HU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óla és milyennek Ismered </a:t>
            </a:r>
            <a:r>
              <a:rPr lang="hu-HU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Őt</a:t>
            </a:r>
            <a:r>
              <a:rPr lang="hu-HU" sz="25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187" y="1548088"/>
            <a:ext cx="3054361" cy="45906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6" y="1163664"/>
            <a:ext cx="2627604" cy="15424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églalap 5"/>
          <p:cNvSpPr/>
          <p:nvPr/>
        </p:nvSpPr>
        <p:spPr>
          <a:xfrm>
            <a:off x="6336021" y="5638885"/>
            <a:ext cx="4022287" cy="9997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elhangzott válaszokat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gyűjtsük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össze és írjuk fel a táblára!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543" y="4783751"/>
            <a:ext cx="1770102" cy="171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90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52845" y="624110"/>
            <a:ext cx="8911687" cy="956496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Nézzük meg együtt a kisfilmet!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llipszis 3"/>
          <p:cNvSpPr/>
          <p:nvPr/>
        </p:nvSpPr>
        <p:spPr>
          <a:xfrm>
            <a:off x="5130799" y="1391435"/>
            <a:ext cx="6417734" cy="1456267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Innen elindítható a videó!</a:t>
            </a:r>
          </a:p>
        </p:txBody>
      </p:sp>
      <p:sp>
        <p:nvSpPr>
          <p:cNvPr id="6" name="Átellenes sarkain kerekített téglalap 5"/>
          <p:cNvSpPr/>
          <p:nvPr/>
        </p:nvSpPr>
        <p:spPr>
          <a:xfrm>
            <a:off x="457199" y="3048001"/>
            <a:ext cx="7010401" cy="3471332"/>
          </a:xfrm>
          <a:prstGeom prst="round2Diag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gondolsz?</a:t>
            </a:r>
          </a:p>
          <a:p>
            <a:pPr algn="ctr"/>
            <a:endParaRPr lang="hu-HU" sz="3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hu-HU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Hogyan ismerhetjük meg Istent még jobban?</a:t>
            </a:r>
          </a:p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hu-HU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segít nekünk a megismerésben?</a:t>
            </a:r>
            <a:endParaRPr lang="hu-HU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0663" y="2603940"/>
            <a:ext cx="2027870" cy="20221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244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200298" y="265606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hu-HU" dirty="0"/>
          </a:p>
        </p:txBody>
      </p:sp>
      <p:sp>
        <p:nvSpPr>
          <p:cNvPr id="11" name="Téglalap 10"/>
          <p:cNvSpPr/>
          <p:nvPr/>
        </p:nvSpPr>
        <p:spPr>
          <a:xfrm>
            <a:off x="5604933" y="302539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565360" y="781708"/>
            <a:ext cx="8866507" cy="357020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endParaRPr lang="hu-HU" dirty="0"/>
          </a:p>
          <a:p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Mit tudhatunk Istenről? </a:t>
            </a:r>
            <a:endParaRPr lang="hu-HU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Az embert minden korban érdekelte az, hogy kicsoda Isten, és mit lehet tudni Róla. </a:t>
            </a:r>
            <a:endParaRPr lang="hu-HU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Szentírásban nincs definíció Istenről.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De megismerhetjük azok </a:t>
            </a: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alapján, ahogyan a Biblia arról beszél, hogy milyen Isten, hogyan cselekszik.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Biblia hitvallást mond Róla</a:t>
            </a:r>
            <a:r>
              <a:rPr lang="hu-HU" sz="2600" dirty="0"/>
              <a:t>. </a:t>
            </a:r>
            <a:endParaRPr lang="hu-HU" sz="2600" dirty="0" smtClean="0">
              <a:solidFill>
                <a:srgbClr val="333333"/>
              </a:solidFill>
              <a:latin typeface="Helvetica Neue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6929" y="1406768"/>
            <a:ext cx="2182557" cy="21581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Ellipszis 3"/>
          <p:cNvSpPr/>
          <p:nvPr/>
        </p:nvSpPr>
        <p:spPr>
          <a:xfrm>
            <a:off x="4941503" y="4104482"/>
            <a:ext cx="7037983" cy="2487727"/>
          </a:xfrm>
          <a:prstGeom prst="ellipse">
            <a:avLst/>
          </a:prstGeom>
          <a:solidFill>
            <a:schemeClr val="accent1">
              <a:lumMod val="7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következő dián különböző állításokat olvashatsz! Mondd el, hogy melyikkel értesz egyet?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8298" y="4501100"/>
            <a:ext cx="2164268" cy="20911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081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51466" y="373254"/>
            <a:ext cx="10573279" cy="1234815"/>
          </a:xfr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Válassz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az itt található állítások közül olyat, amivel egyet értesz!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3047999" y="2951947"/>
            <a:ext cx="7687733" cy="67710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endParaRPr lang="hu-HU" sz="2000" dirty="0">
              <a:solidFill>
                <a:srgbClr val="000000"/>
              </a:solidFill>
              <a:latin typeface="Helvetica Neue LT Pro"/>
            </a:endParaRPr>
          </a:p>
          <a:p>
            <a:pPr algn="just"/>
            <a:r>
              <a:rPr lang="hu-HU" dirty="0">
                <a:latin typeface="Helvetica Neue LT Pro"/>
              </a:rPr>
              <a:t>Isten mindenható: </a:t>
            </a:r>
            <a:r>
              <a:rPr lang="hu-HU" dirty="0" smtClean="0">
                <a:latin typeface="Helvetica Neue LT Pro"/>
              </a:rPr>
              <a:t>Ő bármit </a:t>
            </a:r>
            <a:r>
              <a:rPr lang="hu-HU" dirty="0">
                <a:latin typeface="Helvetica Neue LT Pro"/>
              </a:rPr>
              <a:t>megtehet. </a:t>
            </a:r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675746" y="3934080"/>
            <a:ext cx="6096000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endParaRPr lang="hu-HU" sz="2000" dirty="0">
              <a:solidFill>
                <a:srgbClr val="000000"/>
              </a:solidFill>
              <a:latin typeface="Helvetica Neue LT Pro"/>
            </a:endParaRPr>
          </a:p>
          <a:p>
            <a:r>
              <a:rPr lang="hu-HU" dirty="0">
                <a:latin typeface="Helvetica Neue LT Pro"/>
              </a:rPr>
              <a:t>Istennek nincs földi teste, az egész világmindenségben bárhol jelen lehet. </a:t>
            </a:r>
            <a:endParaRPr lang="hu-HU" dirty="0"/>
          </a:p>
        </p:txBody>
      </p:sp>
      <p:sp>
        <p:nvSpPr>
          <p:cNvPr id="6" name="Téglalap 5"/>
          <p:cNvSpPr/>
          <p:nvPr/>
        </p:nvSpPr>
        <p:spPr>
          <a:xfrm>
            <a:off x="5408612" y="4972933"/>
            <a:ext cx="6096000" cy="6771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endParaRPr lang="hu-HU" sz="2000" dirty="0">
              <a:solidFill>
                <a:srgbClr val="000000"/>
              </a:solidFill>
              <a:latin typeface="Helvetica Neue LT Pro"/>
            </a:endParaRPr>
          </a:p>
          <a:p>
            <a:pPr algn="just"/>
            <a:r>
              <a:rPr lang="hu-HU" dirty="0">
                <a:latin typeface="Helvetica Neue LT Pro"/>
              </a:rPr>
              <a:t>Isten megismeréséhez hitre van </a:t>
            </a:r>
            <a:r>
              <a:rPr lang="hu-HU" dirty="0" smtClean="0">
                <a:latin typeface="Helvetica Neue LT Pro"/>
              </a:rPr>
              <a:t>szükség! </a:t>
            </a: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4988" y="1126895"/>
            <a:ext cx="1700773" cy="16724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églalap 7"/>
          <p:cNvSpPr/>
          <p:nvPr/>
        </p:nvSpPr>
        <p:spPr>
          <a:xfrm>
            <a:off x="752740" y="5802666"/>
            <a:ext cx="6096000" cy="6771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endParaRPr lang="hu-HU" sz="2000" dirty="0">
              <a:solidFill>
                <a:srgbClr val="000000"/>
              </a:solidFill>
              <a:latin typeface="Helvetica Neue LT Pro"/>
            </a:endParaRPr>
          </a:p>
          <a:p>
            <a:r>
              <a:rPr lang="pt-BR" dirty="0">
                <a:latin typeface="Helvetica Neue LT Pro"/>
              </a:rPr>
              <a:t>Isten számára nagyon fontos az ember. </a:t>
            </a:r>
            <a:endParaRPr lang="hu-HU" dirty="0"/>
          </a:p>
        </p:txBody>
      </p:sp>
      <p:sp>
        <p:nvSpPr>
          <p:cNvPr id="9" name="Téglalap 8"/>
          <p:cNvSpPr/>
          <p:nvPr/>
        </p:nvSpPr>
        <p:spPr>
          <a:xfrm>
            <a:off x="675746" y="1792294"/>
            <a:ext cx="7687733" cy="730254"/>
          </a:xfrm>
          <a:prstGeom prst="rect">
            <a:avLst/>
          </a:prstGeom>
          <a:solidFill>
            <a:srgbClr val="A4AAC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Isten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világ teremtője. Ő teremtette az embereket is. </a:t>
            </a:r>
          </a:p>
          <a:p>
            <a:pPr algn="just"/>
            <a:r>
              <a:rPr lang="hu-HU" dirty="0" smtClean="0">
                <a:latin typeface="Helvetica Neue LT Pro"/>
              </a:rPr>
              <a:t>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4621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8" grpId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89991" y="4772777"/>
            <a:ext cx="11902009" cy="2085223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hu-H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kép forrása:</a:t>
            </a:r>
            <a:br>
              <a:rPr lang="hu-H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Ádám teremtése </a:t>
            </a:r>
            <a:r>
              <a:rPr lang="hu-H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 tooltip="Michelangelo Buonarroti"/>
              </a:rPr>
              <a:t>Michelangelo </a:t>
            </a:r>
            <a:r>
              <a:rPr lang="hu-H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 tooltip="Michelangelo Buonarroti"/>
              </a:rPr>
              <a:t>Buonarroti</a:t>
            </a:r>
            <a:r>
              <a:rPr lang="hu-H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1509–1510-ben készült, 280×570 centiméteres </a:t>
            </a:r>
            <a:r>
              <a:rPr lang="hu-H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 tooltip="Freskó"/>
              </a:rPr>
              <a:t>freskója</a:t>
            </a:r>
            <a:r>
              <a:rPr lang="hu-H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 </a:t>
            </a:r>
            <a:r>
              <a:rPr lang="hu-H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 tooltip="Vatikán"/>
              </a:rPr>
              <a:t>vatikáni</a:t>
            </a:r>
            <a:r>
              <a:rPr lang="hu-H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 tooltip="Sixtus-kápolna"/>
              </a:rPr>
              <a:t>Sixtus</a:t>
            </a:r>
            <a:r>
              <a:rPr lang="hu-H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 tooltip="Sixtus-kápolna"/>
              </a:rPr>
              <a:t>-kápolna</a:t>
            </a:r>
            <a:r>
              <a:rPr lang="hu-H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 tooltip="A Sixtus-kápolna mennyezetfreskója"/>
              </a:rPr>
              <a:t>mennyezeti freskóciklusának</a:t>
            </a:r>
            <a:r>
              <a:rPr lang="hu-H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részlete.</a:t>
            </a:r>
            <a:endParaRPr lang="hu-H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3916597" y="259783"/>
            <a:ext cx="7857112" cy="4512994"/>
          </a:xfrm>
          <a:prstGeom prst="rect">
            <a:avLst/>
          </a:prstGeom>
          <a:effectLst/>
        </p:spPr>
      </p:pic>
      <p:sp>
        <p:nvSpPr>
          <p:cNvPr id="5" name="Téglalap 4"/>
          <p:cNvSpPr/>
          <p:nvPr/>
        </p:nvSpPr>
        <p:spPr>
          <a:xfrm>
            <a:off x="289991" y="375893"/>
            <a:ext cx="3234267" cy="137160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Tanulmányozzuk a képet!</a:t>
            </a:r>
            <a:endParaRPr lang="hu-HU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8577" y="77880"/>
            <a:ext cx="1653152" cy="1625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Ellipszis 6"/>
          <p:cNvSpPr/>
          <p:nvPr/>
        </p:nvSpPr>
        <p:spPr>
          <a:xfrm>
            <a:off x="289991" y="2125601"/>
            <a:ext cx="3626606" cy="2293999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Mit üzen ez a kép az Isten  és az ember kapcsolatáról? </a:t>
            </a:r>
            <a:endParaRPr lang="hu-H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70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13991" y="370110"/>
            <a:ext cx="8911687" cy="1280890"/>
          </a:xfrm>
        </p:spPr>
        <p:txBody>
          <a:bodyPr/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Olvassuk el az Apostoli Hitvallást!</a:t>
            </a:r>
            <a:b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i="1" dirty="0" smtClean="0">
                <a:latin typeface="Arial" panose="020B0604020202020204" pitchFamily="34" charset="0"/>
                <a:cs typeface="Arial" panose="020B0604020202020204" pitchFamily="34" charset="0"/>
              </a:rPr>
              <a:t>Mit mond el ez a hitvallás Istenről? </a:t>
            </a:r>
            <a:endParaRPr lang="hu-HU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905000"/>
            <a:ext cx="10042591" cy="492283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4399" y="698915"/>
            <a:ext cx="2182557" cy="21581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213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7_Szálak">
  <a:themeElements>
    <a:clrScheme name="Szálak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zál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ála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7381</TotalTime>
  <Words>367</Words>
  <Application>Microsoft Office PowerPoint</Application>
  <PresentationFormat>Szélesvásznú</PresentationFormat>
  <Paragraphs>56</Paragraphs>
  <Slides>13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20" baseType="lpstr">
      <vt:lpstr>Arial</vt:lpstr>
      <vt:lpstr>Century Gothic</vt:lpstr>
      <vt:lpstr>Helvetica Neue</vt:lpstr>
      <vt:lpstr>Helvetica Neue LT Pro</vt:lpstr>
      <vt:lpstr>Wingdings</vt:lpstr>
      <vt:lpstr>Wingdings 3</vt:lpstr>
      <vt:lpstr>7_Szálak</vt:lpstr>
      <vt:lpstr> </vt:lpstr>
      <vt:lpstr>A hittanóra elején imádkozzunk!</vt:lpstr>
      <vt:lpstr>PowerPoint-bemutató</vt:lpstr>
      <vt:lpstr>PowerPoint-bemutató</vt:lpstr>
      <vt:lpstr>Nézzük meg együtt a kisfilmet!</vt:lpstr>
      <vt:lpstr>PowerPoint-bemutató</vt:lpstr>
      <vt:lpstr>Válassz az itt található állítások közül olyat, amivel egyet értesz!</vt:lpstr>
      <vt:lpstr>A kép forrása: Ádám teremtése Michelangelo Buonarroti 1509–1510-ben készült, 280×570 centiméteres freskója, a vatikáni Sixtus-kápolna mennyezeti freskóciklusának részlete.</vt:lpstr>
      <vt:lpstr>Olvassuk el az Apostoli Hitvallást! Mit mond el ez a hitvallás Istenről? </vt:lpstr>
      <vt:lpstr>PowerPoint-bemutató</vt:lpstr>
      <vt:lpstr>Gondolkozz! 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Zimányi Noémi</dc:creator>
  <cp:lastModifiedBy>RPI</cp:lastModifiedBy>
  <cp:revision>626</cp:revision>
  <dcterms:created xsi:type="dcterms:W3CDTF">2020-03-16T06:58:02Z</dcterms:created>
  <dcterms:modified xsi:type="dcterms:W3CDTF">2020-09-09T09:15:18Z</dcterms:modified>
</cp:coreProperties>
</file>